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3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50" y="106"/>
      </p:cViewPr>
      <p:guideLst>
        <p:guide orient="horz" pos="4088"/>
        <p:guide pos="3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85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0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03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78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32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56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20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86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03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8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02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76D5-CF2F-470A-BD27-3B49191EE31B}" type="datetimeFigureOut">
              <a:rPr lang="de-DE" smtClean="0"/>
              <a:t>29.10.2024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115DE-E4A8-43FC-8C55-15A611A042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extorschule.de/wp-content/uploads/2024/10/Interessenbekundung-bilingualer-Unterricht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>
          <a:xfrm>
            <a:off x="9629772" y="2894462"/>
            <a:ext cx="2160000" cy="94959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Flussdiagramm: Prozess 43"/>
          <p:cNvSpPr/>
          <p:nvPr/>
        </p:nvSpPr>
        <p:spPr>
          <a:xfrm>
            <a:off x="9629773" y="1975446"/>
            <a:ext cx="2160000" cy="87628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Flussdiagramm: Prozess 42"/>
          <p:cNvSpPr/>
          <p:nvPr/>
        </p:nvSpPr>
        <p:spPr>
          <a:xfrm>
            <a:off x="9629774" y="1205924"/>
            <a:ext cx="2160000" cy="72678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lussdiagramm: Prozess 49"/>
          <p:cNvSpPr/>
          <p:nvPr/>
        </p:nvSpPr>
        <p:spPr>
          <a:xfrm>
            <a:off x="9629772" y="3894457"/>
            <a:ext cx="2160000" cy="717731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ichtungspfeil 51"/>
          <p:cNvSpPr/>
          <p:nvPr/>
        </p:nvSpPr>
        <p:spPr>
          <a:xfrm rot="5400000">
            <a:off x="10460694" y="1793548"/>
            <a:ext cx="467590" cy="5105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ichtungspfeil 48"/>
          <p:cNvSpPr/>
          <p:nvPr/>
        </p:nvSpPr>
        <p:spPr>
          <a:xfrm rot="5400000">
            <a:off x="10449571" y="2727312"/>
            <a:ext cx="489835" cy="51054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8888" y="51263"/>
            <a:ext cx="10174224" cy="548640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Der Weg zur bilingualen Beschulung auf einen Blick</a:t>
            </a:r>
            <a:endParaRPr lang="de-DE" sz="3600" b="1" dirty="0"/>
          </a:p>
        </p:txBody>
      </p:sp>
      <p:sp>
        <p:nvSpPr>
          <p:cNvPr id="4" name="Rechteck 3"/>
          <p:cNvSpPr/>
          <p:nvPr/>
        </p:nvSpPr>
        <p:spPr>
          <a:xfrm>
            <a:off x="783782" y="632984"/>
            <a:ext cx="8714199" cy="454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Interesse an französischer Sprache und Kultur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83783" y="1200717"/>
            <a:ext cx="4320000" cy="7319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Schulkind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wohnt </a:t>
            </a:r>
            <a:r>
              <a:rPr lang="de-DE" sz="1400" u="sng" dirty="0" smtClean="0">
                <a:solidFill>
                  <a:schemeClr val="tx1"/>
                </a:solidFill>
              </a:rPr>
              <a:t>im Schulbezirk </a:t>
            </a:r>
            <a:r>
              <a:rPr lang="de-DE" sz="1400" dirty="0" smtClean="0">
                <a:solidFill>
                  <a:schemeClr val="tx1"/>
                </a:solidFill>
              </a:rPr>
              <a:t>der </a:t>
            </a:r>
            <a:r>
              <a:rPr lang="de-DE" sz="1400" dirty="0" err="1" smtClean="0">
                <a:solidFill>
                  <a:schemeClr val="tx1"/>
                </a:solidFill>
              </a:rPr>
              <a:t>Textorschule</a:t>
            </a:r>
            <a:endParaRPr lang="de-DE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spricht Deutsch u. ggfs. Französisch</a:t>
            </a:r>
          </a:p>
        </p:txBody>
      </p:sp>
      <p:sp>
        <p:nvSpPr>
          <p:cNvPr id="12" name="Rechteck 11"/>
          <p:cNvSpPr/>
          <p:nvPr/>
        </p:nvSpPr>
        <p:spPr>
          <a:xfrm>
            <a:off x="5179609" y="2895533"/>
            <a:ext cx="4320000" cy="9485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Überprüfung der französischen Sprachkenntnisse des Kindes durch muttersprachlich französisch sprechende Lehrkräfte und sofortige Mitteilung der Einstufung der ausreichenden Befähigung </a:t>
            </a:r>
          </a:p>
        </p:txBody>
      </p:sp>
      <p:sp>
        <p:nvSpPr>
          <p:cNvPr id="14" name="Rechteck 13"/>
          <p:cNvSpPr/>
          <p:nvPr/>
        </p:nvSpPr>
        <p:spPr>
          <a:xfrm>
            <a:off x="5179609" y="3889747"/>
            <a:ext cx="4320000" cy="72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Eltern stellen einen Gestattungsantrag zum Besuch der </a:t>
            </a:r>
            <a:r>
              <a:rPr lang="de-DE" sz="1400" dirty="0" err="1" smtClean="0">
                <a:solidFill>
                  <a:schemeClr val="tx1"/>
                </a:solidFill>
              </a:rPr>
              <a:t>Textorschule</a:t>
            </a:r>
            <a:r>
              <a:rPr lang="de-DE" sz="1400" dirty="0" smtClean="0">
                <a:solidFill>
                  <a:schemeClr val="tx1"/>
                </a:solidFill>
              </a:rPr>
              <a:t> bei der zuständigen Grundschule</a:t>
            </a:r>
          </a:p>
        </p:txBody>
      </p:sp>
      <p:sp>
        <p:nvSpPr>
          <p:cNvPr id="15" name="Rechteck 14"/>
          <p:cNvSpPr/>
          <p:nvPr/>
        </p:nvSpPr>
        <p:spPr>
          <a:xfrm>
            <a:off x="5179609" y="4668037"/>
            <a:ext cx="4320000" cy="737618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Die Anzahl der Schulkinder übersteigt die der Schulplätze: </a:t>
            </a:r>
          </a:p>
          <a:p>
            <a:pPr>
              <a:tabLst>
                <a:tab pos="1254125" algn="l"/>
              </a:tabLst>
            </a:pPr>
            <a:r>
              <a:rPr lang="de-DE" sz="1400" dirty="0" smtClean="0">
                <a:solidFill>
                  <a:schemeClr val="tx1"/>
                </a:solidFill>
              </a:rPr>
              <a:t>	Losverfahren</a:t>
            </a:r>
          </a:p>
        </p:txBody>
      </p:sp>
      <p:sp>
        <p:nvSpPr>
          <p:cNvPr id="16" name="Rechteck 15"/>
          <p:cNvSpPr/>
          <p:nvPr/>
        </p:nvSpPr>
        <p:spPr>
          <a:xfrm>
            <a:off x="783781" y="5454029"/>
            <a:ext cx="2066605" cy="1178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Positiver Losentscheid: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Genehmigung zum Besuch des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bilingualen Unterrichtsangebots der </a:t>
            </a:r>
            <a:r>
              <a:rPr lang="de-DE" sz="1400" b="1" dirty="0" err="1" smtClean="0">
                <a:solidFill>
                  <a:schemeClr val="tx1"/>
                </a:solidFill>
              </a:rPr>
              <a:t>Textorschule</a:t>
            </a:r>
            <a:endParaRPr lang="de-DE" sz="1400" b="1" dirty="0" smtClean="0">
              <a:solidFill>
                <a:schemeClr val="tx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0206222" y="6399414"/>
            <a:ext cx="161935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de-DE" sz="1100" dirty="0" smtClean="0"/>
              <a:t>Stand: 29.10.2024,</a:t>
            </a:r>
          </a:p>
          <a:p>
            <a:pPr algn="r"/>
            <a:r>
              <a:rPr lang="de-DE" sz="1100" dirty="0" smtClean="0"/>
              <a:t>Änderungen vorbehalten</a:t>
            </a:r>
            <a:endParaRPr lang="de-DE" sz="1100" dirty="0"/>
          </a:p>
        </p:txBody>
      </p:sp>
      <p:sp>
        <p:nvSpPr>
          <p:cNvPr id="25" name="Rechteck 24"/>
          <p:cNvSpPr/>
          <p:nvPr/>
        </p:nvSpPr>
        <p:spPr>
          <a:xfrm>
            <a:off x="783781" y="1975446"/>
            <a:ext cx="4320000" cy="876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Eltern senden ausgefülltes Formular „</a:t>
            </a:r>
            <a:r>
              <a:rPr lang="de-DE" sz="1400" b="1" dirty="0" smtClean="0">
                <a:solidFill>
                  <a:srgbClr val="0070C0"/>
                </a:solidFill>
                <a:hlinkClick r:id="rId2"/>
              </a:rPr>
              <a:t>Interessenbekundung bilingualer Unterricht</a:t>
            </a:r>
            <a:r>
              <a:rPr lang="de-DE" sz="1400" dirty="0" smtClean="0">
                <a:solidFill>
                  <a:schemeClr val="tx1"/>
                </a:solidFill>
              </a:rPr>
              <a:t>“ an:</a:t>
            </a:r>
            <a:br>
              <a:rPr lang="de-DE" sz="1400" dirty="0" smtClean="0">
                <a:solidFill>
                  <a:schemeClr val="tx1"/>
                </a:solidFill>
              </a:rPr>
            </a:br>
            <a:endParaRPr lang="de-DE" sz="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poststelle.textorschule@stadt-frankfurt.de</a:t>
            </a:r>
          </a:p>
        </p:txBody>
      </p:sp>
      <p:sp>
        <p:nvSpPr>
          <p:cNvPr id="26" name="Rechteck 25"/>
          <p:cNvSpPr/>
          <p:nvPr/>
        </p:nvSpPr>
        <p:spPr>
          <a:xfrm>
            <a:off x="783782" y="2895533"/>
            <a:ext cx="4320000" cy="9485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Überprüfung der französischen Sprachkenntnisse des Kindes durch muttersprachlich französisch sprechende Lehrkräfte und sofortige Mitteilung der Einstufung der ausreichenden Befähigung </a:t>
            </a:r>
          </a:p>
        </p:txBody>
      </p:sp>
      <p:sp>
        <p:nvSpPr>
          <p:cNvPr id="27" name="Rechteck 26"/>
          <p:cNvSpPr/>
          <p:nvPr/>
        </p:nvSpPr>
        <p:spPr>
          <a:xfrm>
            <a:off x="783781" y="3894457"/>
            <a:ext cx="2088000" cy="717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Kind verfügt über </a:t>
            </a:r>
            <a:r>
              <a:rPr lang="de-DE" sz="1400" u="sng" dirty="0" smtClean="0">
                <a:solidFill>
                  <a:schemeClr val="tx1"/>
                </a:solidFill>
              </a:rPr>
              <a:t>nicht</a:t>
            </a:r>
            <a:r>
              <a:rPr lang="de-DE" sz="1400" dirty="0" smtClean="0">
                <a:solidFill>
                  <a:schemeClr val="tx1"/>
                </a:solidFill>
              </a:rPr>
              <a:t> ausreichende Fran-</a:t>
            </a:r>
            <a:r>
              <a:rPr lang="de-DE" sz="1400" dirty="0" err="1" smtClean="0">
                <a:solidFill>
                  <a:schemeClr val="tx1"/>
                </a:solidFill>
              </a:rPr>
              <a:t>zösisch</a:t>
            </a:r>
            <a:r>
              <a:rPr lang="de-DE" sz="1400" dirty="0" smtClean="0">
                <a:solidFill>
                  <a:schemeClr val="tx1"/>
                </a:solidFill>
              </a:rPr>
              <a:t>-Sprachkenntnisse</a:t>
            </a:r>
          </a:p>
        </p:txBody>
      </p:sp>
      <p:sp>
        <p:nvSpPr>
          <p:cNvPr id="28" name="Rechteck 27"/>
          <p:cNvSpPr/>
          <p:nvPr/>
        </p:nvSpPr>
        <p:spPr>
          <a:xfrm>
            <a:off x="3007315" y="3894457"/>
            <a:ext cx="2088000" cy="7177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Kind verfügt über aus-reichende Französisch-Sprachkenntnisse</a:t>
            </a:r>
          </a:p>
        </p:txBody>
      </p:sp>
      <p:sp>
        <p:nvSpPr>
          <p:cNvPr id="29" name="Rechteck 28"/>
          <p:cNvSpPr/>
          <p:nvPr/>
        </p:nvSpPr>
        <p:spPr>
          <a:xfrm>
            <a:off x="783781" y="4668037"/>
            <a:ext cx="2066605" cy="737618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Die Anzahl der Schul-kinder übersteigt die der Schulplätze:	Losverfahren</a:t>
            </a:r>
          </a:p>
        </p:txBody>
      </p:sp>
      <p:sp>
        <p:nvSpPr>
          <p:cNvPr id="30" name="Rechteck 29"/>
          <p:cNvSpPr/>
          <p:nvPr/>
        </p:nvSpPr>
        <p:spPr>
          <a:xfrm>
            <a:off x="5177981" y="5480169"/>
            <a:ext cx="4320000" cy="11524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Positiver Losentscheid und vorliegender Gestattungs-antrag:</a:t>
            </a:r>
          </a:p>
          <a:p>
            <a:endParaRPr lang="de-DE" sz="1400" dirty="0" smtClean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Genehmigung zum Besuch des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bilingualen Unterrichtsangebots der </a:t>
            </a:r>
            <a:r>
              <a:rPr lang="de-DE" sz="1400" b="1" dirty="0" err="1" smtClean="0">
                <a:solidFill>
                  <a:schemeClr val="tx1"/>
                </a:solidFill>
              </a:rPr>
              <a:t>Textorschule</a:t>
            </a:r>
            <a:endParaRPr lang="de-DE" sz="1400" b="1" dirty="0" smtClean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007315" y="5454029"/>
            <a:ext cx="2098085" cy="1178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4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Genehmigung zum Besuch des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bilingualen Unterrichtsangebots der </a:t>
            </a:r>
            <a:r>
              <a:rPr lang="de-DE" sz="1400" b="1" dirty="0" err="1" smtClean="0">
                <a:solidFill>
                  <a:schemeClr val="tx1"/>
                </a:solidFill>
              </a:rPr>
              <a:t>Textorschule</a:t>
            </a:r>
            <a:endParaRPr lang="de-DE" sz="1400" b="1" dirty="0" smtClean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179609" y="1975446"/>
            <a:ext cx="4320000" cy="876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Eltern senden ausgefülltes Formular „</a:t>
            </a:r>
            <a:r>
              <a:rPr lang="de-DE" sz="1400" b="1" dirty="0" smtClean="0">
                <a:solidFill>
                  <a:srgbClr val="0070C0"/>
                </a:solidFill>
                <a:hlinkClick r:id="rId2"/>
              </a:rPr>
              <a:t>Interessenbekundung bilingualer Unterricht</a:t>
            </a:r>
            <a:r>
              <a:rPr lang="de-DE" sz="1400" dirty="0" smtClean="0">
                <a:solidFill>
                  <a:schemeClr val="tx1"/>
                </a:solidFill>
              </a:rPr>
              <a:t>“ an:</a:t>
            </a:r>
            <a:br>
              <a:rPr lang="de-DE" sz="1400" dirty="0" smtClean="0">
                <a:solidFill>
                  <a:schemeClr val="tx1"/>
                </a:solidFill>
              </a:rPr>
            </a:br>
            <a:endParaRPr lang="de-DE" sz="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poststelle.textorschule@stadt-frankfurt.de</a:t>
            </a:r>
          </a:p>
        </p:txBody>
      </p:sp>
      <p:sp>
        <p:nvSpPr>
          <p:cNvPr id="7" name="Rechteck 6"/>
          <p:cNvSpPr/>
          <p:nvPr/>
        </p:nvSpPr>
        <p:spPr>
          <a:xfrm>
            <a:off x="5179609" y="1197211"/>
            <a:ext cx="4320000" cy="735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400" dirty="0" smtClean="0">
                <a:solidFill>
                  <a:schemeClr val="tx1"/>
                </a:solidFill>
              </a:rPr>
              <a:t>Schulkind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wohnt </a:t>
            </a:r>
            <a:r>
              <a:rPr lang="de-DE" sz="1400" u="sng" dirty="0" smtClean="0">
                <a:solidFill>
                  <a:schemeClr val="tx1"/>
                </a:solidFill>
              </a:rPr>
              <a:t>außerhalb</a:t>
            </a:r>
            <a:r>
              <a:rPr lang="de-DE" sz="1400" dirty="0" smtClean="0">
                <a:solidFill>
                  <a:schemeClr val="tx1"/>
                </a:solidFill>
              </a:rPr>
              <a:t> des Schulbezirks der </a:t>
            </a:r>
            <a:r>
              <a:rPr lang="de-DE" sz="1400" dirty="0" err="1" smtClean="0">
                <a:solidFill>
                  <a:schemeClr val="tx1"/>
                </a:solidFill>
              </a:rPr>
              <a:t>Textorschule</a:t>
            </a:r>
            <a:endParaRPr lang="de-DE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spricht fließend Französisch</a:t>
            </a:r>
          </a:p>
        </p:txBody>
      </p:sp>
      <p:sp>
        <p:nvSpPr>
          <p:cNvPr id="45" name="Richtungspfeil 44"/>
          <p:cNvSpPr/>
          <p:nvPr/>
        </p:nvSpPr>
        <p:spPr>
          <a:xfrm rot="5400000">
            <a:off x="10547686" y="3735588"/>
            <a:ext cx="293604" cy="51054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Flussdiagramm: Prozess 45"/>
          <p:cNvSpPr/>
          <p:nvPr/>
        </p:nvSpPr>
        <p:spPr>
          <a:xfrm>
            <a:off x="9630831" y="2418761"/>
            <a:ext cx="2159999" cy="360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bis Ende Februar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8" name="Flussdiagramm: Prozess 47"/>
          <p:cNvSpPr/>
          <p:nvPr/>
        </p:nvSpPr>
        <p:spPr>
          <a:xfrm>
            <a:off x="9630831" y="3385504"/>
            <a:ext cx="2159999" cy="360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i</a:t>
            </a:r>
            <a:r>
              <a:rPr lang="de-DE" sz="1100" dirty="0" smtClean="0">
                <a:solidFill>
                  <a:schemeClr val="tx1"/>
                </a:solidFill>
              </a:rPr>
              <a:t>m März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51" name="Flussdiagramm: Prozess 50"/>
          <p:cNvSpPr/>
          <p:nvPr/>
        </p:nvSpPr>
        <p:spPr>
          <a:xfrm>
            <a:off x="9630831" y="4186013"/>
            <a:ext cx="2159999" cy="360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Spätestens 12 Wochen vor den Sommerferien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53" name="Flussdiagramm: Prozess 52"/>
          <p:cNvSpPr/>
          <p:nvPr/>
        </p:nvSpPr>
        <p:spPr>
          <a:xfrm>
            <a:off x="9629772" y="4677827"/>
            <a:ext cx="2160000" cy="717731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ichtungspfeil 53"/>
          <p:cNvSpPr/>
          <p:nvPr/>
        </p:nvSpPr>
        <p:spPr>
          <a:xfrm rot="5400000">
            <a:off x="10543132" y="4508274"/>
            <a:ext cx="302712" cy="51054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Flussdiagramm: Prozess 54"/>
          <p:cNvSpPr/>
          <p:nvPr/>
        </p:nvSpPr>
        <p:spPr>
          <a:xfrm>
            <a:off x="9630831" y="4977003"/>
            <a:ext cx="2159999" cy="360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Mitteilung über das Losverfahren kurz vor den Sommerferien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772" y="64706"/>
            <a:ext cx="1408864" cy="107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Der Weg zur bilingualen Beschulung auf einen Blick</vt:lpstr>
    </vt:vector>
  </TitlesOfParts>
  <Company>Stadtschulamt Frankfurt am Main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Weg zur bilingualen Beschulung auf einen Blick</dc:title>
  <dc:creator>Wald, Johannes</dc:creator>
  <cp:lastModifiedBy>Wald, Johannes</cp:lastModifiedBy>
  <cp:revision>39</cp:revision>
  <cp:lastPrinted>2024-10-29T09:48:56Z</cp:lastPrinted>
  <dcterms:created xsi:type="dcterms:W3CDTF">2024-09-19T14:32:29Z</dcterms:created>
  <dcterms:modified xsi:type="dcterms:W3CDTF">2024-10-29T10:33:32Z</dcterms:modified>
</cp:coreProperties>
</file>